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97" r:id="rId3"/>
    <p:sldId id="324" r:id="rId4"/>
    <p:sldId id="257" r:id="rId5"/>
    <p:sldId id="276" r:id="rId6"/>
    <p:sldId id="279" r:id="rId7"/>
    <p:sldId id="280" r:id="rId8"/>
    <p:sldId id="281" r:id="rId9"/>
    <p:sldId id="282" r:id="rId10"/>
    <p:sldId id="322" r:id="rId11"/>
    <p:sldId id="323" r:id="rId12"/>
    <p:sldId id="310" r:id="rId13"/>
    <p:sldId id="302" r:id="rId14"/>
    <p:sldId id="311" r:id="rId15"/>
    <p:sldId id="305" r:id="rId16"/>
    <p:sldId id="312" r:id="rId17"/>
    <p:sldId id="306" r:id="rId18"/>
    <p:sldId id="313" r:id="rId19"/>
    <p:sldId id="307" r:id="rId20"/>
    <p:sldId id="314" r:id="rId21"/>
    <p:sldId id="283" r:id="rId22"/>
    <p:sldId id="315" r:id="rId23"/>
    <p:sldId id="321" r:id="rId24"/>
    <p:sldId id="325" r:id="rId25"/>
    <p:sldId id="317" r:id="rId26"/>
    <p:sldId id="327" r:id="rId27"/>
    <p:sldId id="320" r:id="rId28"/>
    <p:sldId id="319" r:id="rId29"/>
    <p:sldId id="29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99" r:id="rId41"/>
    <p:sldId id="300" r:id="rId42"/>
    <p:sldId id="272" r:id="rId43"/>
    <p:sldId id="273" r:id="rId44"/>
    <p:sldId id="274" r:id="rId45"/>
    <p:sldId id="275" r:id="rId46"/>
    <p:sldId id="32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2979"/>
    <a:srgbClr val="A12F89"/>
    <a:srgbClr val="6B1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66367-C551-46F9-B774-BA42549352C5}" type="datetimeFigureOut">
              <a:rPr lang="en-NZ" smtClean="0"/>
              <a:t>15/06/2015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B72B9-B000-4FE2-B0F8-72C8B889A1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736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72B9-B000-4FE2-B0F8-72C8B889A158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0793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72B9-B000-4FE2-B0F8-72C8B889A158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079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E68A-45CD-42C7-AF2C-93AFC8C8BC98}" type="datetimeFigureOut">
              <a:rPr lang="en-NZ" smtClean="0"/>
              <a:t>15/06/2015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4593-C79E-4953-9FF1-7386AC0AD70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974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E68A-45CD-42C7-AF2C-93AFC8C8BC98}" type="datetimeFigureOut">
              <a:rPr lang="en-NZ" smtClean="0"/>
              <a:t>15/06/2015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4593-C79E-4953-9FF1-7386AC0AD70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29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E68A-45CD-42C7-AF2C-93AFC8C8BC98}" type="datetimeFigureOut">
              <a:rPr lang="en-NZ" smtClean="0"/>
              <a:t>15/06/2015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4593-C79E-4953-9FF1-7386AC0AD70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862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E68A-45CD-42C7-AF2C-93AFC8C8BC98}" type="datetimeFigureOut">
              <a:rPr lang="en-NZ" smtClean="0"/>
              <a:t>15/06/2015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4593-C79E-4953-9FF1-7386AC0AD70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888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E68A-45CD-42C7-AF2C-93AFC8C8BC98}" type="datetimeFigureOut">
              <a:rPr lang="en-NZ" smtClean="0"/>
              <a:t>15/06/2015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4593-C79E-4953-9FF1-7386AC0AD70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12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E68A-45CD-42C7-AF2C-93AFC8C8BC98}" type="datetimeFigureOut">
              <a:rPr lang="en-NZ" smtClean="0"/>
              <a:t>15/06/2015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4593-C79E-4953-9FF1-7386AC0AD70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391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E68A-45CD-42C7-AF2C-93AFC8C8BC98}" type="datetimeFigureOut">
              <a:rPr lang="en-NZ" smtClean="0"/>
              <a:t>15/06/2015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4593-C79E-4953-9FF1-7386AC0AD70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558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E68A-45CD-42C7-AF2C-93AFC8C8BC98}" type="datetimeFigureOut">
              <a:rPr lang="en-NZ" smtClean="0"/>
              <a:t>15/06/2015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4593-C79E-4953-9FF1-7386AC0AD70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414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E68A-45CD-42C7-AF2C-93AFC8C8BC98}" type="datetimeFigureOut">
              <a:rPr lang="en-NZ" smtClean="0"/>
              <a:t>15/06/2015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4593-C79E-4953-9FF1-7386AC0AD70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961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E68A-45CD-42C7-AF2C-93AFC8C8BC98}" type="datetimeFigureOut">
              <a:rPr lang="en-NZ" smtClean="0"/>
              <a:t>15/06/2015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4593-C79E-4953-9FF1-7386AC0AD70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926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E68A-45CD-42C7-AF2C-93AFC8C8BC98}" type="datetimeFigureOut">
              <a:rPr lang="en-NZ" smtClean="0"/>
              <a:t>15/06/2015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4593-C79E-4953-9FF1-7386AC0AD70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649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7E68A-45CD-42C7-AF2C-93AFC8C8BC98}" type="datetimeFigureOut">
              <a:rPr lang="en-NZ" smtClean="0"/>
              <a:t>15/06/2015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E4593-C79E-4953-9FF1-7386AC0AD70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081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Graphs of the form </a:t>
            </a:r>
            <a:r>
              <a:rPr lang="en-N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NZ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NZ" b="1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NZ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NZ" dirty="0" smtClean="0">
                <a:solidFill>
                  <a:schemeClr val="tx1"/>
                </a:solidFill>
              </a:rPr>
              <a:t> </a:t>
            </a:r>
            <a:r>
              <a:rPr lang="en-NZ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≥ 0</a:t>
            </a:r>
            <a:endParaRPr lang="en-NZ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1296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465313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NZ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25050"/>
            <a:ext cx="8496944" cy="494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33425" y="465313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endParaRPr lang="en-NZ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2996952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9600" b="1" dirty="0" smtClean="0">
                <a:solidFill>
                  <a:srgbClr val="8F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NZ" sz="9600" b="1" dirty="0">
              <a:solidFill>
                <a:srgbClr val="8F29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8274"/>
            <a:ext cx="8640960" cy="487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465313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NZ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19310"/>
            <a:ext cx="8496944" cy="479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465313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endParaRPr lang="en-NZ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2996952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9600" b="1" dirty="0" smtClean="0">
                <a:solidFill>
                  <a:srgbClr val="8F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NZ" sz="9600" b="1" dirty="0">
              <a:solidFill>
                <a:srgbClr val="8F29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84784"/>
            <a:ext cx="8640960" cy="485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465313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NZ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4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1138"/>
            <a:ext cx="8496944" cy="482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465313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endParaRPr lang="en-NZ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2996952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9600" b="1" dirty="0">
                <a:solidFill>
                  <a:srgbClr val="8F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NZ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8" y="1484784"/>
            <a:ext cx="8568952" cy="471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465313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NZ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2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7800"/>
            <a:ext cx="8568951" cy="493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465313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</a:t>
            </a:r>
            <a:endParaRPr lang="en-NZ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2996952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9600" b="1" dirty="0">
                <a:solidFill>
                  <a:srgbClr val="8F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NZ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23988"/>
            <a:ext cx="8640960" cy="481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465313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NZ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1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7800"/>
            <a:ext cx="8640960" cy="486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465313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</a:t>
            </a:r>
            <a:endParaRPr lang="en-NZ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2996952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9600" b="1" dirty="0">
                <a:solidFill>
                  <a:srgbClr val="8F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NZ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Graphs  of the form y = </a:t>
            </a:r>
            <a:r>
              <a:rPr lang="en-NZ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NZ" sz="2400" b="1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 go through the point (1, 1)</a:t>
            </a:r>
          </a:p>
          <a:p>
            <a:endParaRPr lang="en-NZ" sz="24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even powers, y = 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NZ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NZ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NZ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N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also go through ( – 1 , 1)</a:t>
            </a:r>
          </a:p>
          <a:p>
            <a:endParaRPr lang="en-NZ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N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odd powers, y = x</a:t>
            </a:r>
            <a:r>
              <a:rPr lang="en-NZ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N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NZ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N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NZ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N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go through ( – 1 , – 1)</a:t>
            </a:r>
          </a:p>
          <a:p>
            <a:endParaRPr lang="en-N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I will use – 1 ≤ x ≤ 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as the </a:t>
            </a:r>
            <a:r>
              <a:rPr lang="en-N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for each 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  <a:endParaRPr lang="en-N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1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9694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465313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NZ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different from the normal “phantom graph” theory where we have REAL </a:t>
            </a:r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values and a COMPLEX </a:t>
            </a:r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plane </a:t>
            </a:r>
            <a:endParaRPr lang="en-N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89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665" y="1916832"/>
            <a:ext cx="57626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3391786" y="1052623"/>
            <a:ext cx="1063256" cy="1563520"/>
          </a:xfrm>
          <a:custGeom>
            <a:avLst/>
            <a:gdLst>
              <a:gd name="connsiteX0" fmla="*/ 0 w 1063256"/>
              <a:gd name="connsiteY0" fmla="*/ 0 h 1563520"/>
              <a:gd name="connsiteX1" fmla="*/ 542261 w 1063256"/>
              <a:gd name="connsiteY1" fmla="*/ 1307805 h 1563520"/>
              <a:gd name="connsiteX2" fmla="*/ 1063256 w 1063256"/>
              <a:gd name="connsiteY2" fmla="*/ 1562986 h 156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56" h="1563520">
                <a:moveTo>
                  <a:pt x="0" y="0"/>
                </a:moveTo>
                <a:cubicBezTo>
                  <a:pt x="182526" y="523653"/>
                  <a:pt x="365052" y="1047307"/>
                  <a:pt x="542261" y="1307805"/>
                </a:cubicBezTo>
                <a:cubicBezTo>
                  <a:pt x="719470" y="1568303"/>
                  <a:pt x="891363" y="1565644"/>
                  <a:pt x="1063256" y="1562986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Freeform 3"/>
          <p:cNvSpPr/>
          <p:nvPr/>
        </p:nvSpPr>
        <p:spPr>
          <a:xfrm>
            <a:off x="6836735" y="1084521"/>
            <a:ext cx="1480957" cy="4678326"/>
          </a:xfrm>
          <a:custGeom>
            <a:avLst/>
            <a:gdLst>
              <a:gd name="connsiteX0" fmla="*/ 308344 w 1480957"/>
              <a:gd name="connsiteY0" fmla="*/ 0 h 4678326"/>
              <a:gd name="connsiteX1" fmla="*/ 1477925 w 1480957"/>
              <a:gd name="connsiteY1" fmla="*/ 3551274 h 4678326"/>
              <a:gd name="connsiteX2" fmla="*/ 0 w 1480957"/>
              <a:gd name="connsiteY2" fmla="*/ 4678326 h 467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0957" h="4678326">
                <a:moveTo>
                  <a:pt x="308344" y="0"/>
                </a:moveTo>
                <a:cubicBezTo>
                  <a:pt x="918830" y="1385776"/>
                  <a:pt x="1529316" y="2771553"/>
                  <a:pt x="1477925" y="3551274"/>
                </a:cubicBezTo>
                <a:cubicBezTo>
                  <a:pt x="1426534" y="4330995"/>
                  <a:pt x="713267" y="4504660"/>
                  <a:pt x="0" y="4678326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213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situation we have  REAL </a:t>
            </a:r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values and a COMPLEX  </a:t>
            </a:r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plane.</a:t>
            </a:r>
            <a:endParaRPr lang="en-N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74" y="1772816"/>
            <a:ext cx="56483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4348716" y="680484"/>
            <a:ext cx="1651016" cy="4072269"/>
          </a:xfrm>
          <a:custGeom>
            <a:avLst/>
            <a:gdLst>
              <a:gd name="connsiteX0" fmla="*/ 0 w 1651016"/>
              <a:gd name="connsiteY0" fmla="*/ 0 h 4072269"/>
              <a:gd name="connsiteX1" fmla="*/ 1456661 w 1651016"/>
              <a:gd name="connsiteY1" fmla="*/ 2200939 h 4072269"/>
              <a:gd name="connsiteX2" fmla="*/ 1594884 w 1651016"/>
              <a:gd name="connsiteY2" fmla="*/ 4072269 h 407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16" h="4072269">
                <a:moveTo>
                  <a:pt x="0" y="0"/>
                </a:moveTo>
                <a:cubicBezTo>
                  <a:pt x="595423" y="761114"/>
                  <a:pt x="1190847" y="1522228"/>
                  <a:pt x="1456661" y="2200939"/>
                </a:cubicBezTo>
                <a:cubicBezTo>
                  <a:pt x="1722475" y="2879651"/>
                  <a:pt x="1658679" y="3475960"/>
                  <a:pt x="1594884" y="4072269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Freeform 2"/>
          <p:cNvSpPr/>
          <p:nvPr/>
        </p:nvSpPr>
        <p:spPr>
          <a:xfrm>
            <a:off x="3965944" y="754912"/>
            <a:ext cx="4326087" cy="5291676"/>
          </a:xfrm>
          <a:custGeom>
            <a:avLst/>
            <a:gdLst>
              <a:gd name="connsiteX0" fmla="*/ 3870251 w 4326087"/>
              <a:gd name="connsiteY0" fmla="*/ 0 h 5291676"/>
              <a:gd name="connsiteX1" fmla="*/ 3976577 w 4326087"/>
              <a:gd name="connsiteY1" fmla="*/ 4827181 h 5291676"/>
              <a:gd name="connsiteX2" fmla="*/ 0 w 4326087"/>
              <a:gd name="connsiteY2" fmla="*/ 4827181 h 529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6087" h="5291676">
                <a:moveTo>
                  <a:pt x="3870251" y="0"/>
                </a:moveTo>
                <a:cubicBezTo>
                  <a:pt x="4245935" y="2011325"/>
                  <a:pt x="4621619" y="4022651"/>
                  <a:pt x="3976577" y="4827181"/>
                </a:cubicBezTo>
                <a:cubicBezTo>
                  <a:pt x="3331535" y="5631711"/>
                  <a:pt x="1665767" y="5229446"/>
                  <a:pt x="0" y="4827181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617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585788"/>
            <a:ext cx="71247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4653136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4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NZ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85775"/>
            <a:ext cx="75819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4763386" y="1488558"/>
            <a:ext cx="393405" cy="1881963"/>
          </a:xfrm>
          <a:custGeom>
            <a:avLst/>
            <a:gdLst>
              <a:gd name="connsiteX0" fmla="*/ 393405 w 393405"/>
              <a:gd name="connsiteY0" fmla="*/ 0 h 1881963"/>
              <a:gd name="connsiteX1" fmla="*/ 138223 w 393405"/>
              <a:gd name="connsiteY1" fmla="*/ 223284 h 1881963"/>
              <a:gd name="connsiteX2" fmla="*/ 85061 w 393405"/>
              <a:gd name="connsiteY2" fmla="*/ 425302 h 1881963"/>
              <a:gd name="connsiteX3" fmla="*/ 0 w 393405"/>
              <a:gd name="connsiteY3" fmla="*/ 1881963 h 188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405" h="1881963">
                <a:moveTo>
                  <a:pt x="393405" y="0"/>
                </a:moveTo>
                <a:cubicBezTo>
                  <a:pt x="291509" y="76200"/>
                  <a:pt x="189614" y="152400"/>
                  <a:pt x="138223" y="223284"/>
                </a:cubicBezTo>
                <a:cubicBezTo>
                  <a:pt x="86832" y="294168"/>
                  <a:pt x="108098" y="148856"/>
                  <a:pt x="85061" y="425302"/>
                </a:cubicBezTo>
                <a:cubicBezTo>
                  <a:pt x="62024" y="701748"/>
                  <a:pt x="31012" y="1291855"/>
                  <a:pt x="0" y="188196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Freeform 4"/>
          <p:cNvSpPr/>
          <p:nvPr/>
        </p:nvSpPr>
        <p:spPr>
          <a:xfrm>
            <a:off x="2115879" y="1084521"/>
            <a:ext cx="2604977" cy="2275367"/>
          </a:xfrm>
          <a:custGeom>
            <a:avLst/>
            <a:gdLst>
              <a:gd name="connsiteX0" fmla="*/ 0 w 2604977"/>
              <a:gd name="connsiteY0" fmla="*/ 0 h 2275367"/>
              <a:gd name="connsiteX1" fmla="*/ 1605516 w 2604977"/>
              <a:gd name="connsiteY1" fmla="*/ 510363 h 2275367"/>
              <a:gd name="connsiteX2" fmla="*/ 2254102 w 2604977"/>
              <a:gd name="connsiteY2" fmla="*/ 1031358 h 2275367"/>
              <a:gd name="connsiteX3" fmla="*/ 2604977 w 2604977"/>
              <a:gd name="connsiteY3" fmla="*/ 2275367 h 22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4977" h="2275367">
                <a:moveTo>
                  <a:pt x="0" y="0"/>
                </a:moveTo>
                <a:cubicBezTo>
                  <a:pt x="614916" y="169235"/>
                  <a:pt x="1229832" y="338470"/>
                  <a:pt x="1605516" y="510363"/>
                </a:cubicBezTo>
                <a:cubicBezTo>
                  <a:pt x="1981200" y="682256"/>
                  <a:pt x="2087525" y="737191"/>
                  <a:pt x="2254102" y="1031358"/>
                </a:cubicBezTo>
                <a:cubicBezTo>
                  <a:pt x="2420679" y="1325525"/>
                  <a:pt x="2512828" y="1800446"/>
                  <a:pt x="2604977" y="2275367"/>
                </a:cubicBezTo>
              </a:path>
            </a:pathLst>
          </a:custGeom>
          <a:noFill/>
          <a:ln w="38100">
            <a:solidFill>
              <a:srgbClr val="A12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8F297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465313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endParaRPr lang="en-NZ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566738"/>
            <a:ext cx="718185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4678326" y="1700808"/>
            <a:ext cx="159488" cy="1690577"/>
          </a:xfrm>
          <a:custGeom>
            <a:avLst/>
            <a:gdLst>
              <a:gd name="connsiteX0" fmla="*/ 0 w 159488"/>
              <a:gd name="connsiteY0" fmla="*/ 1690577 h 1690577"/>
              <a:gd name="connsiteX1" fmla="*/ 159488 w 159488"/>
              <a:gd name="connsiteY1" fmla="*/ 0 h 169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488" h="1690577">
                <a:moveTo>
                  <a:pt x="0" y="1690577"/>
                </a:moveTo>
                <a:lnTo>
                  <a:pt x="159488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Freeform 11"/>
          <p:cNvSpPr/>
          <p:nvPr/>
        </p:nvSpPr>
        <p:spPr>
          <a:xfrm>
            <a:off x="2094614" y="1073888"/>
            <a:ext cx="2573079" cy="2317898"/>
          </a:xfrm>
          <a:custGeom>
            <a:avLst/>
            <a:gdLst>
              <a:gd name="connsiteX0" fmla="*/ 0 w 2573079"/>
              <a:gd name="connsiteY0" fmla="*/ 0 h 2317898"/>
              <a:gd name="connsiteX1" fmla="*/ 2020186 w 2573079"/>
              <a:gd name="connsiteY1" fmla="*/ 627321 h 2317898"/>
              <a:gd name="connsiteX2" fmla="*/ 2573079 w 2573079"/>
              <a:gd name="connsiteY2" fmla="*/ 2317898 h 23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3079" h="2317898">
                <a:moveTo>
                  <a:pt x="0" y="0"/>
                </a:moveTo>
                <a:cubicBezTo>
                  <a:pt x="795669" y="120502"/>
                  <a:pt x="1591339" y="241005"/>
                  <a:pt x="2020186" y="627321"/>
                </a:cubicBezTo>
                <a:cubicBezTo>
                  <a:pt x="2449033" y="1013637"/>
                  <a:pt x="2511056" y="1665767"/>
                  <a:pt x="2573079" y="2317898"/>
                </a:cubicBezTo>
              </a:path>
            </a:pathLst>
          </a:custGeom>
          <a:noFill/>
          <a:ln w="57150">
            <a:solidFill>
              <a:srgbClr val="8F2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8F297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4805536"/>
            <a:ext cx="2168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4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endParaRPr lang="en-NZ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528638"/>
            <a:ext cx="707707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4168" y="4653136"/>
            <a:ext cx="2026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4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0.25</a:t>
            </a:r>
            <a:endParaRPr lang="en-NZ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710223" y="2700670"/>
            <a:ext cx="10633" cy="627321"/>
          </a:xfrm>
          <a:custGeom>
            <a:avLst/>
            <a:gdLst>
              <a:gd name="connsiteX0" fmla="*/ 0 w 10633"/>
              <a:gd name="connsiteY0" fmla="*/ 0 h 627321"/>
              <a:gd name="connsiteX1" fmla="*/ 10633 w 10633"/>
              <a:gd name="connsiteY1" fmla="*/ 627321 h 62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33" h="627321">
                <a:moveTo>
                  <a:pt x="0" y="0"/>
                </a:moveTo>
                <a:lnTo>
                  <a:pt x="10633" y="627321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64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27" y="542864"/>
            <a:ext cx="7074757" cy="598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4653136"/>
            <a:ext cx="2170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N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NZ" sz="4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0.333</a:t>
            </a:r>
            <a:endParaRPr lang="en-NZ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130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6427632" y="468448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endParaRPr lang="en-NZ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14350"/>
            <a:ext cx="706755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8144" y="4653136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4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endParaRPr lang="en-NZ" sz="44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542925"/>
            <a:ext cx="717232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3" y="4653136"/>
            <a:ext cx="2218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4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0.75</a:t>
            </a:r>
            <a:endParaRPr lang="en-NZ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561975"/>
            <a:ext cx="715327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465313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28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NZ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585788"/>
            <a:ext cx="713422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4725144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4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NZ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4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419225"/>
            <a:ext cx="74580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84168" y="434731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N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endParaRPr lang="en-NZ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60231" y="4221088"/>
            <a:ext cx="14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2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1.25</a:t>
            </a:r>
            <a:endParaRPr lang="en-NZ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33400"/>
            <a:ext cx="70580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8145" y="4653136"/>
            <a:ext cx="2232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4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1.25</a:t>
            </a:r>
            <a:endParaRPr lang="en-NZ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6660231" y="4221088"/>
            <a:ext cx="14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2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endParaRPr lang="en-NZ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542925"/>
            <a:ext cx="707707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0152" y="4653136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4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endParaRPr lang="en-NZ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6660231" y="4221088"/>
            <a:ext cx="14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2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1.75</a:t>
            </a:r>
            <a:endParaRPr lang="en-NZ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619570" y="3292897"/>
            <a:ext cx="137424" cy="15857"/>
          </a:xfrm>
          <a:custGeom>
            <a:avLst/>
            <a:gdLst>
              <a:gd name="connsiteX0" fmla="*/ 0 w 137424"/>
              <a:gd name="connsiteY0" fmla="*/ 0 h 15857"/>
              <a:gd name="connsiteX1" fmla="*/ 137424 w 137424"/>
              <a:gd name="connsiteY1" fmla="*/ 15857 h 15857"/>
              <a:gd name="connsiteX2" fmla="*/ 137424 w 137424"/>
              <a:gd name="connsiteY2" fmla="*/ 15857 h 1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424" h="15857">
                <a:moveTo>
                  <a:pt x="0" y="0"/>
                </a:moveTo>
                <a:lnTo>
                  <a:pt x="137424" y="15857"/>
                </a:lnTo>
                <a:lnTo>
                  <a:pt x="137424" y="15857"/>
                </a:lnTo>
              </a:path>
            </a:pathLst>
          </a:custGeom>
          <a:noFill/>
          <a:ln w="57150">
            <a:solidFill>
              <a:srgbClr val="A12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609600"/>
            <a:ext cx="7239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68144" y="4653136"/>
            <a:ext cx="2270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4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1.75</a:t>
            </a:r>
            <a:endParaRPr lang="en-NZ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6660231" y="4221088"/>
            <a:ext cx="14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2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NZ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604838"/>
            <a:ext cx="719137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6176" y="465313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4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NZ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5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6650707" y="4221088"/>
            <a:ext cx="14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2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2.25</a:t>
            </a:r>
            <a:endParaRPr lang="en-NZ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492717" y="3382751"/>
            <a:ext cx="200851" cy="5286"/>
          </a:xfrm>
          <a:custGeom>
            <a:avLst/>
            <a:gdLst>
              <a:gd name="connsiteX0" fmla="*/ 0 w 200851"/>
              <a:gd name="connsiteY0" fmla="*/ 0 h 5286"/>
              <a:gd name="connsiteX1" fmla="*/ 200851 w 200851"/>
              <a:gd name="connsiteY1" fmla="*/ 5286 h 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851" h="5286">
                <a:moveTo>
                  <a:pt x="0" y="0"/>
                </a:moveTo>
                <a:lnTo>
                  <a:pt x="200851" y="5286"/>
                </a:lnTo>
              </a:path>
            </a:pathLst>
          </a:custGeom>
          <a:noFill/>
          <a:ln w="57150">
            <a:solidFill>
              <a:srgbClr val="A12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538163"/>
            <a:ext cx="708660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68144" y="4653136"/>
            <a:ext cx="2247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4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2.25</a:t>
            </a:r>
            <a:endParaRPr lang="en-NZ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6660231" y="4221088"/>
            <a:ext cx="14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2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endParaRPr lang="en-NZ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81025"/>
            <a:ext cx="714375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0152" y="4653136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4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endParaRPr lang="en-NZ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6660231" y="4221088"/>
            <a:ext cx="14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2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2.75</a:t>
            </a:r>
            <a:endParaRPr lang="en-NZ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528457" y="3345059"/>
            <a:ext cx="174172" cy="11933"/>
          </a:xfrm>
          <a:custGeom>
            <a:avLst/>
            <a:gdLst>
              <a:gd name="connsiteX0" fmla="*/ 0 w 174172"/>
              <a:gd name="connsiteY0" fmla="*/ 0 h 11933"/>
              <a:gd name="connsiteX1" fmla="*/ 76200 w 174172"/>
              <a:gd name="connsiteY1" fmla="*/ 10886 h 11933"/>
              <a:gd name="connsiteX2" fmla="*/ 174172 w 174172"/>
              <a:gd name="connsiteY2" fmla="*/ 10886 h 1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172" h="11933">
                <a:moveTo>
                  <a:pt x="0" y="0"/>
                </a:moveTo>
                <a:cubicBezTo>
                  <a:pt x="23585" y="4536"/>
                  <a:pt x="47171" y="9072"/>
                  <a:pt x="76200" y="10886"/>
                </a:cubicBezTo>
                <a:cubicBezTo>
                  <a:pt x="105229" y="12700"/>
                  <a:pt x="139700" y="11793"/>
                  <a:pt x="174172" y="10886"/>
                </a:cubicBezTo>
              </a:path>
            </a:pathLst>
          </a:custGeom>
          <a:noFill/>
          <a:ln w="57150">
            <a:solidFill>
              <a:srgbClr val="A12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Freeform 6"/>
          <p:cNvSpPr/>
          <p:nvPr/>
        </p:nvSpPr>
        <p:spPr>
          <a:xfrm>
            <a:off x="4714710" y="3351038"/>
            <a:ext cx="142710" cy="0"/>
          </a:xfrm>
          <a:custGeom>
            <a:avLst/>
            <a:gdLst>
              <a:gd name="connsiteX0" fmla="*/ 0 w 142710"/>
              <a:gd name="connsiteY0" fmla="*/ 0 h 0"/>
              <a:gd name="connsiteX1" fmla="*/ 142710 w 14271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710">
                <a:moveTo>
                  <a:pt x="0" y="0"/>
                </a:moveTo>
                <a:lnTo>
                  <a:pt x="14271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533400"/>
            <a:ext cx="71151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0152" y="4653136"/>
            <a:ext cx="2189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4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2.75</a:t>
            </a:r>
            <a:endParaRPr lang="en-NZ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6660231" y="4221088"/>
            <a:ext cx="14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2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NZ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76263"/>
            <a:ext cx="71437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6176" y="465313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4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NZ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6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8" name="Freeform 7"/>
          <p:cNvSpPr/>
          <p:nvPr/>
        </p:nvSpPr>
        <p:spPr>
          <a:xfrm>
            <a:off x="4657395" y="3356992"/>
            <a:ext cx="130629" cy="0"/>
          </a:xfrm>
          <a:custGeom>
            <a:avLst/>
            <a:gdLst>
              <a:gd name="connsiteX0" fmla="*/ 130629 w 130629"/>
              <a:gd name="connsiteY0" fmla="*/ 0 h 0"/>
              <a:gd name="connsiteX1" fmla="*/ 0 w 13062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629">
                <a:moveTo>
                  <a:pt x="130629" y="0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/>
          <p:cNvSpPr txBox="1"/>
          <p:nvPr/>
        </p:nvSpPr>
        <p:spPr>
          <a:xfrm>
            <a:off x="6660231" y="4221088"/>
            <a:ext cx="14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2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3.25</a:t>
            </a:r>
            <a:endParaRPr lang="en-NZ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234543" y="3352800"/>
            <a:ext cx="413657" cy="0"/>
          </a:xfrm>
          <a:custGeom>
            <a:avLst/>
            <a:gdLst>
              <a:gd name="connsiteX0" fmla="*/ 0 w 413657"/>
              <a:gd name="connsiteY0" fmla="*/ 0 h 0"/>
              <a:gd name="connsiteX1" fmla="*/ 413657 w 413657"/>
              <a:gd name="connsiteY1" fmla="*/ 0 h 0"/>
              <a:gd name="connsiteX2" fmla="*/ 413657 w 413657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3657">
                <a:moveTo>
                  <a:pt x="0" y="0"/>
                </a:moveTo>
                <a:lnTo>
                  <a:pt x="413657" y="0"/>
                </a:lnTo>
                <a:lnTo>
                  <a:pt x="413657" y="0"/>
                </a:lnTo>
              </a:path>
            </a:pathLst>
          </a:custGeom>
          <a:noFill/>
          <a:ln w="57150">
            <a:solidFill>
              <a:srgbClr val="A12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566738"/>
            <a:ext cx="713422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6136" y="4653136"/>
            <a:ext cx="23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4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3.25</a:t>
            </a:r>
            <a:endParaRPr lang="en-NZ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6660231" y="4221088"/>
            <a:ext cx="14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2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</a:t>
            </a:r>
            <a:endParaRPr lang="en-NZ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334150" y="3366895"/>
            <a:ext cx="385845" cy="10571"/>
          </a:xfrm>
          <a:custGeom>
            <a:avLst/>
            <a:gdLst>
              <a:gd name="connsiteX0" fmla="*/ 0 w 385845"/>
              <a:gd name="connsiteY0" fmla="*/ 0 h 10571"/>
              <a:gd name="connsiteX1" fmla="*/ 385845 w 385845"/>
              <a:gd name="connsiteY1" fmla="*/ 10571 h 1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5845" h="10571">
                <a:moveTo>
                  <a:pt x="0" y="0"/>
                </a:moveTo>
                <a:lnTo>
                  <a:pt x="385845" y="10571"/>
                </a:lnTo>
              </a:path>
            </a:pathLst>
          </a:custGeom>
          <a:noFill/>
          <a:ln w="57150">
            <a:solidFill>
              <a:srgbClr val="A12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Freeform 7"/>
          <p:cNvSpPr/>
          <p:nvPr/>
        </p:nvSpPr>
        <p:spPr>
          <a:xfrm>
            <a:off x="4714710" y="3366895"/>
            <a:ext cx="169137" cy="15856"/>
          </a:xfrm>
          <a:custGeom>
            <a:avLst/>
            <a:gdLst>
              <a:gd name="connsiteX0" fmla="*/ 169137 w 169137"/>
              <a:gd name="connsiteY0" fmla="*/ 15856 h 15856"/>
              <a:gd name="connsiteX1" fmla="*/ 0 w 169137"/>
              <a:gd name="connsiteY1" fmla="*/ 0 h 1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137" h="15856">
                <a:moveTo>
                  <a:pt x="169137" y="15856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533400"/>
            <a:ext cx="70389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4128" y="4520444"/>
            <a:ext cx="2179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4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</a:t>
            </a:r>
            <a:endParaRPr lang="en-NZ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8274"/>
            <a:ext cx="8640960" cy="487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465313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NZ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7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70675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7" y="4653136"/>
            <a:ext cx="2309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4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3.75</a:t>
            </a:r>
            <a:endParaRPr lang="en-NZ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547688"/>
            <a:ext cx="711517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4653136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4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NZ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Freeform 4"/>
          <p:cNvSpPr/>
          <p:nvPr/>
        </p:nvSpPr>
        <p:spPr>
          <a:xfrm>
            <a:off x="4677711" y="3385456"/>
            <a:ext cx="182321" cy="45719"/>
          </a:xfrm>
          <a:custGeom>
            <a:avLst/>
            <a:gdLst>
              <a:gd name="connsiteX0" fmla="*/ 141515 w 141515"/>
              <a:gd name="connsiteY0" fmla="*/ 0 h 0"/>
              <a:gd name="connsiteX1" fmla="*/ 0 w 141515"/>
              <a:gd name="connsiteY1" fmla="*/ 0 h 0"/>
              <a:gd name="connsiteX2" fmla="*/ 0 w 141515"/>
              <a:gd name="connsiteY2" fmla="*/ 0 h 0"/>
              <a:gd name="connsiteX3" fmla="*/ 0 w 141515"/>
              <a:gd name="connsiteY3" fmla="*/ 0 h 0"/>
              <a:gd name="connsiteX4" fmla="*/ 0 w 141515"/>
              <a:gd name="connsiteY4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15">
                <a:moveTo>
                  <a:pt x="141515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/>
          <p:cNvSpPr txBox="1"/>
          <p:nvPr/>
        </p:nvSpPr>
        <p:spPr>
          <a:xfrm>
            <a:off x="6660231" y="4221088"/>
            <a:ext cx="14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2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4.25</a:t>
            </a:r>
            <a:endParaRPr lang="en-NZ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906021" y="3351038"/>
            <a:ext cx="771690" cy="26428"/>
          </a:xfrm>
          <a:custGeom>
            <a:avLst/>
            <a:gdLst>
              <a:gd name="connsiteX0" fmla="*/ 0 w 771690"/>
              <a:gd name="connsiteY0" fmla="*/ 0 h 26428"/>
              <a:gd name="connsiteX1" fmla="*/ 771690 w 771690"/>
              <a:gd name="connsiteY1" fmla="*/ 26428 h 2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1690" h="26428">
                <a:moveTo>
                  <a:pt x="0" y="0"/>
                </a:moveTo>
                <a:lnTo>
                  <a:pt x="771690" y="26428"/>
                </a:lnTo>
              </a:path>
            </a:pathLst>
          </a:custGeom>
          <a:noFill/>
          <a:ln w="57150">
            <a:solidFill>
              <a:srgbClr val="A12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519113"/>
            <a:ext cx="69723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4128" y="4653136"/>
            <a:ext cx="2414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4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4.25</a:t>
            </a:r>
            <a:endParaRPr lang="en-NZ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reeform 3"/>
          <p:cNvSpPr/>
          <p:nvPr/>
        </p:nvSpPr>
        <p:spPr>
          <a:xfrm>
            <a:off x="3635896" y="3341913"/>
            <a:ext cx="914333" cy="45719"/>
          </a:xfrm>
          <a:custGeom>
            <a:avLst/>
            <a:gdLst>
              <a:gd name="connsiteX0" fmla="*/ 0 w 729343"/>
              <a:gd name="connsiteY0" fmla="*/ 0 h 0"/>
              <a:gd name="connsiteX1" fmla="*/ 729343 w 729343"/>
              <a:gd name="connsiteY1" fmla="*/ 0 h 0"/>
              <a:gd name="connsiteX2" fmla="*/ 729343 w 729343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9343">
                <a:moveTo>
                  <a:pt x="0" y="0"/>
                </a:moveTo>
                <a:lnTo>
                  <a:pt x="729343" y="0"/>
                </a:lnTo>
                <a:lnTo>
                  <a:pt x="729343" y="0"/>
                </a:lnTo>
              </a:path>
            </a:pathLst>
          </a:custGeom>
          <a:noFill/>
          <a:ln w="57150">
            <a:solidFill>
              <a:srgbClr val="A12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/>
          <p:cNvSpPr txBox="1"/>
          <p:nvPr/>
        </p:nvSpPr>
        <p:spPr>
          <a:xfrm>
            <a:off x="6660231" y="4221088"/>
            <a:ext cx="14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2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</a:t>
            </a:r>
            <a:endParaRPr lang="en-NZ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556143" y="3329896"/>
            <a:ext cx="195566" cy="10571"/>
          </a:xfrm>
          <a:custGeom>
            <a:avLst/>
            <a:gdLst>
              <a:gd name="connsiteX0" fmla="*/ 0 w 195566"/>
              <a:gd name="connsiteY0" fmla="*/ 10571 h 10571"/>
              <a:gd name="connsiteX1" fmla="*/ 195566 w 195566"/>
              <a:gd name="connsiteY1" fmla="*/ 0 h 1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566" h="10571">
                <a:moveTo>
                  <a:pt x="0" y="10571"/>
                </a:moveTo>
                <a:lnTo>
                  <a:pt x="195566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547688"/>
            <a:ext cx="721042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6136" y="465313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4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</a:t>
            </a:r>
            <a:endParaRPr lang="en-NZ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TextBox 7"/>
          <p:cNvSpPr txBox="1"/>
          <p:nvPr/>
        </p:nvSpPr>
        <p:spPr>
          <a:xfrm>
            <a:off x="6660231" y="4221088"/>
            <a:ext cx="14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2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4.75</a:t>
            </a:r>
            <a:endParaRPr lang="en-NZ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752740" y="3392855"/>
            <a:ext cx="930257" cy="16324"/>
          </a:xfrm>
          <a:custGeom>
            <a:avLst/>
            <a:gdLst>
              <a:gd name="connsiteX0" fmla="*/ 0 w 930257"/>
              <a:gd name="connsiteY0" fmla="*/ 16324 h 16324"/>
              <a:gd name="connsiteX1" fmla="*/ 655408 w 930257"/>
              <a:gd name="connsiteY1" fmla="*/ 468 h 16324"/>
              <a:gd name="connsiteX2" fmla="*/ 930257 w 930257"/>
              <a:gd name="connsiteY2" fmla="*/ 5753 h 1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257" h="16324">
                <a:moveTo>
                  <a:pt x="0" y="16324"/>
                </a:moveTo>
                <a:lnTo>
                  <a:pt x="655408" y="468"/>
                </a:lnTo>
                <a:cubicBezTo>
                  <a:pt x="810451" y="-1294"/>
                  <a:pt x="870354" y="2229"/>
                  <a:pt x="930257" y="5753"/>
                </a:cubicBezTo>
              </a:path>
            </a:pathLst>
          </a:custGeom>
          <a:noFill/>
          <a:ln w="57150">
            <a:solidFill>
              <a:srgbClr val="A12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Freeform 9"/>
          <p:cNvSpPr/>
          <p:nvPr/>
        </p:nvSpPr>
        <p:spPr>
          <a:xfrm>
            <a:off x="4693568" y="3398608"/>
            <a:ext cx="232564" cy="15857"/>
          </a:xfrm>
          <a:custGeom>
            <a:avLst/>
            <a:gdLst>
              <a:gd name="connsiteX0" fmla="*/ 0 w 232564"/>
              <a:gd name="connsiteY0" fmla="*/ 0 h 15857"/>
              <a:gd name="connsiteX1" fmla="*/ 232564 w 232564"/>
              <a:gd name="connsiteY1" fmla="*/ 15857 h 1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564" h="15857">
                <a:moveTo>
                  <a:pt x="0" y="0"/>
                </a:moveTo>
                <a:lnTo>
                  <a:pt x="232564" y="15857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504825"/>
            <a:ext cx="703897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6136" y="4653136"/>
            <a:ext cx="2295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4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4.75</a:t>
            </a:r>
            <a:endParaRPr lang="en-NZ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6660231" y="4221088"/>
            <a:ext cx="14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2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NZ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57213"/>
            <a:ext cx="71628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84168" y="4653136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4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NZ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052736"/>
            <a:ext cx="73448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/>
              <a:t>I believe this is a totally NEW concept.</a:t>
            </a:r>
          </a:p>
          <a:p>
            <a:endParaRPr lang="en-NZ" sz="4000" dirty="0"/>
          </a:p>
          <a:p>
            <a:r>
              <a:rPr lang="en-NZ" sz="4000" dirty="0" smtClean="0"/>
              <a:t>I have not met anyone who has ever seen this idea before.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76664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84784"/>
            <a:ext cx="8640960" cy="485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465313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NZ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8" y="1484784"/>
            <a:ext cx="8568952" cy="471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465313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NZ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23988"/>
            <a:ext cx="8640960" cy="481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465313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NZ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3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9694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465313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NZ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NZ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76672"/>
            <a:ext cx="7992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if we increase the power n in steps of 0.1 a strange thing happens.</a:t>
            </a:r>
          </a:p>
          <a:p>
            <a:endParaRPr lang="en-NZ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n = 0, 1, 2, 3, 4, 5… we get the familiar curves as we just saw but when n takes the values 0.1, 0.2, 0.3, …..up to 0.9 the left hand side of the curve vanishes!</a:t>
            </a:r>
          </a:p>
          <a:p>
            <a:endParaRPr lang="en-NZ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thing happens for n = 1.1 to 1.9 and again for </a:t>
            </a:r>
          </a:p>
          <a:p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= 2.1 to 2.9 </a:t>
            </a:r>
            <a:r>
              <a:rPr lang="en-NZ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NZ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400" b="1" i="1" dirty="0" smtClean="0">
                <a:solidFill>
                  <a:srgbClr val="8F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left hand side of the curve appears to vanish for </a:t>
            </a:r>
            <a:r>
              <a:rPr lang="en-NZ" sz="2400" b="1" i="1" u="sng" dirty="0" smtClean="0">
                <a:solidFill>
                  <a:srgbClr val="8F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whole number values of n </a:t>
            </a:r>
            <a:r>
              <a:rPr lang="en-NZ" sz="2400" b="1" i="1" dirty="0" smtClean="0">
                <a:solidFill>
                  <a:srgbClr val="8F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it does not exist in 2 dimensional space! </a:t>
            </a:r>
            <a:endParaRPr lang="en-NZ" sz="2400" b="1" i="1" dirty="0">
              <a:solidFill>
                <a:srgbClr val="8F29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442</Words>
  <Application>Microsoft Office PowerPoint</Application>
  <PresentationFormat>On-screen Show (4:3)</PresentationFormat>
  <Paragraphs>86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Graphs of the form y = xn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Graphs of the form y = xn</dc:title>
  <dc:creator>Philip</dc:creator>
  <cp:lastModifiedBy>Philip</cp:lastModifiedBy>
  <cp:revision>65</cp:revision>
  <dcterms:created xsi:type="dcterms:W3CDTF">2015-04-10T23:28:32Z</dcterms:created>
  <dcterms:modified xsi:type="dcterms:W3CDTF">2015-06-15T04:28:36Z</dcterms:modified>
</cp:coreProperties>
</file>